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68B8-A80E-4478-B9D4-93FDC7EF215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E96F-24F2-4FBF-8C90-23219BBE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14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68B8-A80E-4478-B9D4-93FDC7EF215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E96F-24F2-4FBF-8C90-23219BBE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91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68B8-A80E-4478-B9D4-93FDC7EF215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E96F-24F2-4FBF-8C90-23219BBE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57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68B8-A80E-4478-B9D4-93FDC7EF215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E96F-24F2-4FBF-8C90-23219BBE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45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68B8-A80E-4478-B9D4-93FDC7EF215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E96F-24F2-4FBF-8C90-23219BBE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8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68B8-A80E-4478-B9D4-93FDC7EF215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E96F-24F2-4FBF-8C90-23219BBE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60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68B8-A80E-4478-B9D4-93FDC7EF215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E96F-24F2-4FBF-8C90-23219BBE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95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68B8-A80E-4478-B9D4-93FDC7EF215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E96F-24F2-4FBF-8C90-23219BBE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52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68B8-A80E-4478-B9D4-93FDC7EF215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E96F-24F2-4FBF-8C90-23219BBE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24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68B8-A80E-4478-B9D4-93FDC7EF215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E96F-24F2-4FBF-8C90-23219BBE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62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68B8-A80E-4478-B9D4-93FDC7EF215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E96F-24F2-4FBF-8C90-23219BBE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980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E68B8-A80E-4478-B9D4-93FDC7EF215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FE96F-24F2-4FBF-8C90-23219BBE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6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QCC Student </a:t>
            </a:r>
            <a:r>
              <a:rPr lang="en-US" b="1" dirty="0" smtClean="0"/>
              <a:t>Readiness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Various forms of assistance in Mathematics: Courses and Labs and Mentors and Tutors: </a:t>
            </a:r>
            <a:r>
              <a:rPr lang="en-US" b="1" dirty="0"/>
              <a:t>Joseph Bertorelli</a:t>
            </a:r>
            <a:r>
              <a:rPr lang="en-US" dirty="0"/>
              <a:t>, </a:t>
            </a:r>
            <a:r>
              <a:rPr lang="en-US" b="1" i="1" dirty="0"/>
              <a:t>Chairperson , Department of Mathematics and Computer Sciences</a:t>
            </a:r>
            <a:endParaRPr lang="en-US" dirty="0"/>
          </a:p>
          <a:p>
            <a:r>
              <a:rPr lang="en-US" dirty="0"/>
              <a:t>How does this program work? How are students placed into this program? What are the results thus far? Any plans for changes in the near future?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203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plans for changes in the near future?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July USIP for new students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Current – 	6 week ( 75 hours) MA 010 course for students with 			scores under 40 on Placement 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Proposed – 	4 week (75 hours) MA 010 for students with scores under 		35 on the Placement Test,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2 week (? Hours) MA 010 for students with scores 				between 35-39 on the Placement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899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97890"/>
            <a:ext cx="7353300" cy="3905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500" y="2581051"/>
            <a:ext cx="298132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760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7135"/>
            <a:ext cx="10515600" cy="5295937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800" dirty="0" smtClean="0"/>
              <a:t>Most students are placed by the results on the entrance CUNY Assessment Test in Mathematics.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	M2 score of &gt;= 40  	,    exempt from MA 010*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	M3 score of &gt;= 55   ,    exempt from MA 119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	M5 score of &gt;= 30   ,     exempt from MA 121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* 2 years of Regents mathematics with one score of 80 or above, SAT score of 500 also exempt a student from MA 010.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83916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Math Placement Test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1772819"/>
              </p:ext>
            </p:extLst>
          </p:nvPr>
        </p:nvGraphicFramePr>
        <p:xfrm>
          <a:off x="1021977" y="1430769"/>
          <a:ext cx="10424160" cy="5142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6969"/>
                <a:gridCol w="1131241"/>
                <a:gridCol w="1181149"/>
                <a:gridCol w="1064697"/>
                <a:gridCol w="1064697"/>
                <a:gridCol w="1064697"/>
                <a:gridCol w="1197785"/>
                <a:gridCol w="1308690"/>
                <a:gridCol w="1314235"/>
              </a:tblGrid>
              <a:tr h="399304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Math Placement Test Results</a:t>
                      </a:r>
                      <a:endParaRPr lang="en-US" sz="1600" b="1" i="0" u="none" strike="noStrike" dirty="0">
                        <a:solidFill>
                          <a:srgbClr val="0039A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2754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Full- and Part-Time Freshmen</a:t>
                      </a:r>
                      <a:endParaRPr lang="en-US" sz="1600" b="1" i="0" u="none" strike="noStrike" dirty="0">
                        <a:solidFill>
                          <a:srgbClr val="538DD5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275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Fall Cohort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Exempt from Testing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Passed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Failed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Not Tested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Total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Total Tested or Exempt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483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Passed or Exempt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Need </a:t>
                      </a:r>
                      <a:r>
                        <a:rPr lang="en-US" sz="1600" u="none" strike="noStrike" dirty="0" err="1">
                          <a:effectLst/>
                        </a:rPr>
                        <a:t>Remedi-ation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27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Fall '08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31.3%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10.2%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47.6%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11.0%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2,744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2,443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46.6%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53.4%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27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Fall '09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36.4%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10.2%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48.0%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5.5%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3,705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3,503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49.3%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50.7%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27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Fall '10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30.7%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10.8%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50.7%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7.8%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3,209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2,958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45.0%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55.0%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27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Fall '11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20.8%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8.7%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63.8%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6.7%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3,934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3,669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31.6%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68.4%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05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Fall '12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18.4%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10.2%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64.9%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6.5%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3,335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3,119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30.6%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69.4%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27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Fall '13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18.0%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12.0%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63.5%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6.5%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3,396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3,174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32.1%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67.9%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05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Fall '14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12.4%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16.2%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66.4%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5.1%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3,392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2,849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30.0%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70.0%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1366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¹Based on initial test results prior to any summer interventions </a:t>
                      </a:r>
                      <a:r>
                        <a:rPr lang="en-US" sz="1600" u="none" strike="noStrike" dirty="0" smtClean="0">
                          <a:effectLst/>
                        </a:rPr>
                        <a:t>preceding </a:t>
                      </a:r>
                      <a:r>
                        <a:rPr lang="en-US" sz="1600" u="none" strike="noStrike" dirty="0">
                          <a:effectLst/>
                        </a:rPr>
                        <a:t>first fall.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275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Source: CUNY IRDB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948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Rates in MA 010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613755"/>
              </p:ext>
            </p:extLst>
          </p:nvPr>
        </p:nvGraphicFramePr>
        <p:xfrm>
          <a:off x="462579" y="1495315"/>
          <a:ext cx="10891221" cy="49041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0720"/>
                <a:gridCol w="1343194"/>
                <a:gridCol w="1338292"/>
                <a:gridCol w="1305938"/>
                <a:gridCol w="1377509"/>
                <a:gridCol w="1825568"/>
              </a:tblGrid>
              <a:tr h="594872">
                <a:tc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en-US" sz="1600" spc="10">
                          <a:effectLst/>
                        </a:rPr>
                        <a:t>Co</a:t>
                      </a:r>
                      <a:r>
                        <a:rPr lang="en-US" sz="1600" spc="-5">
                          <a:effectLst/>
                        </a:rPr>
                        <a:t>m</a:t>
                      </a:r>
                      <a:r>
                        <a:rPr lang="en-US" sz="1600" spc="10">
                          <a:effectLst/>
                        </a:rPr>
                        <a:t>p</a:t>
                      </a:r>
                      <a:r>
                        <a:rPr lang="en-US" sz="1600">
                          <a:effectLst/>
                        </a:rPr>
                        <a:t>r</a:t>
                      </a:r>
                      <a:r>
                        <a:rPr lang="en-US" sz="1600" spc="-5">
                          <a:effectLst/>
                        </a:rPr>
                        <a:t>e</a:t>
                      </a:r>
                      <a:r>
                        <a:rPr lang="en-US" sz="1600" spc="10">
                          <a:effectLst/>
                        </a:rPr>
                        <a:t>h</a:t>
                      </a:r>
                      <a:r>
                        <a:rPr lang="en-US" sz="1600" spc="-5">
                          <a:effectLst/>
                        </a:rPr>
                        <a:t>e</a:t>
                      </a:r>
                      <a:r>
                        <a:rPr lang="en-US" sz="1600" spc="10">
                          <a:effectLst/>
                        </a:rPr>
                        <a:t>n</a:t>
                      </a:r>
                      <a:r>
                        <a:rPr lang="en-US" sz="1600" spc="-5">
                          <a:effectLst/>
                        </a:rPr>
                        <a:t>s</a:t>
                      </a:r>
                      <a:r>
                        <a:rPr lang="en-US" sz="1600">
                          <a:effectLst/>
                        </a:rPr>
                        <a:t>i</a:t>
                      </a:r>
                      <a:r>
                        <a:rPr lang="en-US" sz="1600" spc="-5">
                          <a:effectLst/>
                        </a:rPr>
                        <a:t>v</a:t>
                      </a:r>
                      <a:r>
                        <a:rPr lang="en-US" sz="1600">
                          <a:effectLst/>
                        </a:rPr>
                        <a:t>e</a:t>
                      </a:r>
                    </a:p>
                    <a:p>
                      <a:pPr marL="99060" marR="0">
                        <a:lnSpc>
                          <a:spcPct val="107000"/>
                        </a:lnSpc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J</a:t>
                      </a:r>
                      <a:r>
                        <a:rPr lang="en-US" sz="1600" spc="-5">
                          <a:effectLst/>
                        </a:rPr>
                        <a:t>o</a:t>
                      </a:r>
                      <a:r>
                        <a:rPr lang="en-US" sz="1600" spc="5">
                          <a:effectLst/>
                        </a:rPr>
                        <a:t>h</a:t>
                      </a:r>
                      <a:r>
                        <a:rPr lang="en-US" sz="1600">
                          <a:effectLst/>
                        </a:rPr>
                        <a:t>n</a:t>
                      </a:r>
                      <a:r>
                        <a:rPr lang="en-US" sz="1600" spc="-15">
                          <a:effectLst/>
                        </a:rPr>
                        <a:t> </a:t>
                      </a:r>
                      <a:r>
                        <a:rPr lang="en-US" sz="1600" spc="5">
                          <a:effectLst/>
                        </a:rPr>
                        <a:t>Jay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75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290195" marR="2749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49.8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75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287655" marR="2749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46.6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75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287655" marR="2540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40.0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75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28892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pc="10">
                          <a:effectLst/>
                        </a:rPr>
                        <a:t>4</a:t>
                      </a:r>
                      <a:r>
                        <a:rPr lang="en-US" sz="1600" spc="-5">
                          <a:effectLst/>
                        </a:rPr>
                        <a:t>0</a:t>
                      </a:r>
                      <a:r>
                        <a:rPr lang="en-US" sz="1600">
                          <a:effectLst/>
                        </a:rPr>
                        <a:t>.0*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75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34925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---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82824">
                <a:tc>
                  <a:txBody>
                    <a:bodyPr/>
                    <a:lstStyle/>
                    <a:p>
                      <a:pPr marL="99060" marR="0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</a:t>
                      </a:r>
                      <a:r>
                        <a:rPr lang="en-US" sz="1600" spc="-5">
                          <a:effectLst/>
                        </a:rPr>
                        <a:t>e</a:t>
                      </a:r>
                      <a:r>
                        <a:rPr lang="en-US" sz="1600" spc="10">
                          <a:effectLst/>
                        </a:rPr>
                        <a:t>d</a:t>
                      </a:r>
                      <a:r>
                        <a:rPr lang="en-US" sz="1600">
                          <a:effectLst/>
                        </a:rPr>
                        <a:t>gar</a:t>
                      </a:r>
                      <a:r>
                        <a:rPr lang="en-US" sz="1600" spc="-35">
                          <a:effectLst/>
                        </a:rPr>
                        <a:t> </a:t>
                      </a:r>
                      <a:r>
                        <a:rPr lang="en-US" sz="1600">
                          <a:effectLst/>
                        </a:rPr>
                        <a:t>Evers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0195" marR="274955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74955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24.9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54000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9245" marR="276860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2</a:t>
                      </a:r>
                      <a:r>
                        <a:rPr lang="en-US" sz="1600" spc="-5">
                          <a:effectLst/>
                        </a:rPr>
                        <a:t>8</a:t>
                      </a:r>
                      <a:r>
                        <a:rPr lang="en-US" sz="1600" spc="5">
                          <a:effectLst/>
                        </a:rPr>
                        <a:t>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6705" marR="0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2</a:t>
                      </a:r>
                      <a:r>
                        <a:rPr lang="en-US" sz="1600" spc="-5">
                          <a:effectLst/>
                        </a:rPr>
                        <a:t>8</a:t>
                      </a:r>
                      <a:r>
                        <a:rPr lang="en-US" sz="1600" spc="5">
                          <a:effectLst/>
                        </a:rPr>
                        <a:t>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81880">
                <a:tc>
                  <a:txBody>
                    <a:bodyPr/>
                    <a:lstStyle/>
                    <a:p>
                      <a:pPr marL="99060" marR="0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NY</a:t>
                      </a:r>
                      <a:r>
                        <a:rPr lang="en-US" sz="1600" spc="10">
                          <a:effectLst/>
                        </a:rPr>
                        <a:t>C</a:t>
                      </a:r>
                      <a:r>
                        <a:rPr lang="en-US" sz="1600" spc="5">
                          <a:effectLst/>
                        </a:rPr>
                        <a:t>C</a:t>
                      </a:r>
                      <a:r>
                        <a:rPr lang="en-US" sz="1600">
                          <a:effectLst/>
                        </a:rPr>
                        <a:t>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0195" marR="274955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74955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54000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37.0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9245" marR="276860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3</a:t>
                      </a:r>
                      <a:r>
                        <a:rPr lang="en-US" sz="1600" spc="-5">
                          <a:effectLst/>
                        </a:rPr>
                        <a:t>3</a:t>
                      </a:r>
                      <a:r>
                        <a:rPr lang="en-US" sz="1600" spc="5">
                          <a:effectLst/>
                        </a:rPr>
                        <a:t>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6705" marR="0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2</a:t>
                      </a:r>
                      <a:r>
                        <a:rPr lang="en-US" sz="1600" spc="-5">
                          <a:effectLst/>
                        </a:rPr>
                        <a:t>0</a:t>
                      </a:r>
                      <a:r>
                        <a:rPr lang="en-US" sz="1600" spc="5">
                          <a:effectLst/>
                        </a:rPr>
                        <a:t>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84709">
                <a:tc>
                  <a:txBody>
                    <a:bodyPr/>
                    <a:lstStyle/>
                    <a:p>
                      <a:pPr marL="99060" marR="0">
                        <a:lnSpc>
                          <a:spcPct val="107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en-US" sz="1600" spc="-5">
                          <a:effectLst/>
                        </a:rPr>
                        <a:t>S</a:t>
                      </a:r>
                      <a:r>
                        <a:rPr lang="en-US" sz="1600">
                          <a:effectLst/>
                        </a:rPr>
                        <a:t>t</a:t>
                      </a:r>
                      <a:r>
                        <a:rPr lang="en-US" sz="1600" spc="10">
                          <a:effectLst/>
                        </a:rPr>
                        <a:t>a</a:t>
                      </a:r>
                      <a:r>
                        <a:rPr lang="en-US" sz="1600">
                          <a:effectLst/>
                        </a:rPr>
                        <a:t>t</a:t>
                      </a:r>
                      <a:r>
                        <a:rPr lang="en-US" sz="1600" spc="5">
                          <a:effectLst/>
                        </a:rPr>
                        <a:t>e</a:t>
                      </a:r>
                      <a:r>
                        <a:rPr lang="en-US" sz="1600">
                          <a:effectLst/>
                        </a:rPr>
                        <a:t>n</a:t>
                      </a:r>
                      <a:r>
                        <a:rPr lang="en-US" sz="1600" spc="-30">
                          <a:effectLst/>
                        </a:rPr>
                        <a:t> </a:t>
                      </a:r>
                      <a:r>
                        <a:rPr lang="en-US" sz="1600" spc="5">
                          <a:effectLst/>
                        </a:rPr>
                        <a:t>Island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0195" marR="274955" algn="ctr">
                        <a:lnSpc>
                          <a:spcPct val="107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31.7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74955" algn="ctr">
                        <a:lnSpc>
                          <a:spcPct val="107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32.9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54000" algn="ctr">
                        <a:lnSpc>
                          <a:spcPct val="107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46.5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9245" marR="276860" algn="ctr">
                        <a:lnSpc>
                          <a:spcPct val="107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3</a:t>
                      </a:r>
                      <a:r>
                        <a:rPr lang="en-US" sz="1600" spc="-5">
                          <a:effectLst/>
                        </a:rPr>
                        <a:t>8</a:t>
                      </a:r>
                      <a:r>
                        <a:rPr lang="en-US" sz="1600" spc="5">
                          <a:effectLst/>
                        </a:rPr>
                        <a:t>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6705" marR="0">
                        <a:lnSpc>
                          <a:spcPct val="107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4</a:t>
                      </a:r>
                      <a:r>
                        <a:rPr lang="en-US" sz="1600" spc="-5">
                          <a:effectLst/>
                        </a:rPr>
                        <a:t>8</a:t>
                      </a:r>
                      <a:r>
                        <a:rPr lang="en-US" sz="1600" spc="5">
                          <a:effectLst/>
                        </a:rPr>
                        <a:t>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11105">
                <a:tc>
                  <a:txBody>
                    <a:bodyPr/>
                    <a:lstStyle/>
                    <a:p>
                      <a:pPr marL="99060" marR="0">
                        <a:lnSpc>
                          <a:spcPct val="107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</a:t>
                      </a:r>
                      <a:r>
                        <a:rPr lang="en-US" sz="1600" spc="10">
                          <a:effectLst/>
                        </a:rPr>
                        <a:t>o</a:t>
                      </a:r>
                      <a:r>
                        <a:rPr lang="en-US" sz="1600">
                          <a:effectLst/>
                        </a:rPr>
                        <a:t>mprehensi</a:t>
                      </a:r>
                      <a:r>
                        <a:rPr lang="en-US" sz="1600" spc="-10">
                          <a:effectLst/>
                        </a:rPr>
                        <a:t>v</a:t>
                      </a:r>
                      <a:r>
                        <a:rPr lang="en-US" sz="1600">
                          <a:effectLst/>
                        </a:rPr>
                        <a:t>e</a:t>
                      </a:r>
                      <a:r>
                        <a:rPr lang="en-US" sz="1600" spc="-75">
                          <a:effectLst/>
                        </a:rPr>
                        <a:t> </a:t>
                      </a:r>
                      <a:r>
                        <a:rPr lang="en-US" sz="1600" spc="10">
                          <a:effectLst/>
                        </a:rPr>
                        <a:t>C</a:t>
                      </a:r>
                      <a:r>
                        <a:rPr lang="en-US" sz="1600" spc="-5">
                          <a:effectLst/>
                        </a:rPr>
                        <a:t>o</a:t>
                      </a:r>
                      <a:r>
                        <a:rPr lang="en-US" sz="1600">
                          <a:effectLst/>
                        </a:rPr>
                        <a:t>llege</a:t>
                      </a:r>
                      <a:r>
                        <a:rPr lang="en-US" sz="1600" spc="-35">
                          <a:effectLst/>
                        </a:rPr>
                        <a:t> </a:t>
                      </a:r>
                      <a:r>
                        <a:rPr lang="en-US" sz="1600">
                          <a:effectLst/>
                        </a:rPr>
                        <a:t>Ave</a:t>
                      </a:r>
                      <a:r>
                        <a:rPr lang="en-US" sz="1600" spc="5">
                          <a:effectLst/>
                        </a:rPr>
                        <a:t>r</a:t>
                      </a:r>
                      <a:r>
                        <a:rPr lang="en-US" sz="1600">
                          <a:effectLst/>
                        </a:rPr>
                        <a:t>age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0195" marR="274955" algn="ctr">
                        <a:lnSpc>
                          <a:spcPct val="107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32.1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74955" algn="ctr">
                        <a:lnSpc>
                          <a:spcPct val="107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54000" algn="ctr">
                        <a:lnSpc>
                          <a:spcPct val="107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37.7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9245" marR="276860" algn="ctr">
                        <a:lnSpc>
                          <a:spcPct val="107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3</a:t>
                      </a:r>
                      <a:r>
                        <a:rPr lang="en-US" sz="1600" spc="-5">
                          <a:effectLst/>
                        </a:rPr>
                        <a:t>4</a:t>
                      </a:r>
                      <a:r>
                        <a:rPr lang="en-US" sz="1600" spc="5">
                          <a:effectLst/>
                        </a:rPr>
                        <a:t>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6705" marR="0">
                        <a:lnSpc>
                          <a:spcPct val="107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3</a:t>
                      </a:r>
                      <a:r>
                        <a:rPr lang="en-US" sz="1600" spc="-5">
                          <a:effectLst/>
                        </a:rPr>
                        <a:t>2</a:t>
                      </a:r>
                      <a:r>
                        <a:rPr lang="en-US" sz="1600" spc="5">
                          <a:effectLst/>
                        </a:rPr>
                        <a:t>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50563">
                <a:tc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Co</a:t>
                      </a:r>
                      <a:r>
                        <a:rPr lang="en-US" sz="1600" spc="-5">
                          <a:effectLst/>
                        </a:rPr>
                        <a:t>m</a:t>
                      </a:r>
                      <a:r>
                        <a:rPr lang="en-US" sz="1600" spc="5">
                          <a:effectLst/>
                        </a:rPr>
                        <a:t>m</a:t>
                      </a:r>
                      <a:r>
                        <a:rPr lang="en-US" sz="1600" spc="-5">
                          <a:effectLst/>
                        </a:rPr>
                        <a:t>u</a:t>
                      </a:r>
                      <a:r>
                        <a:rPr lang="en-US" sz="1600" spc="10">
                          <a:effectLst/>
                        </a:rPr>
                        <a:t>n</a:t>
                      </a:r>
                      <a:r>
                        <a:rPr lang="en-US" sz="1600">
                          <a:effectLst/>
                        </a:rPr>
                        <a:t>ity</a:t>
                      </a:r>
                    </a:p>
                    <a:p>
                      <a:pPr marL="99060" marR="0">
                        <a:lnSpc>
                          <a:spcPct val="107000"/>
                        </a:lnSpc>
                        <a:spcBef>
                          <a:spcPts val="260"/>
                        </a:spcBef>
                        <a:spcAft>
                          <a:spcPts val="0"/>
                        </a:spcAft>
                      </a:pPr>
                      <a:r>
                        <a:rPr lang="en-US" sz="1600" spc="-5">
                          <a:effectLst/>
                        </a:rPr>
                        <a:t>B</a:t>
                      </a:r>
                      <a:r>
                        <a:rPr lang="en-US" sz="1600" spc="10">
                          <a:effectLst/>
                        </a:rPr>
                        <a:t>M</a:t>
                      </a:r>
                      <a:r>
                        <a:rPr lang="en-US" sz="1600" spc="5">
                          <a:effectLst/>
                        </a:rPr>
                        <a:t>C</a:t>
                      </a:r>
                      <a:r>
                        <a:rPr lang="en-US" sz="1600">
                          <a:effectLst/>
                        </a:rPr>
                        <a:t>C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5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290195" marR="2749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31.9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5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287655" marR="2749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32.3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5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287655" marR="2540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46.6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5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309245" marR="27686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3</a:t>
                      </a:r>
                      <a:r>
                        <a:rPr lang="en-US" sz="1600" spc="-5">
                          <a:effectLst/>
                        </a:rPr>
                        <a:t>3</a:t>
                      </a:r>
                      <a:r>
                        <a:rPr lang="en-US" sz="1600" spc="5">
                          <a:effectLst/>
                        </a:rPr>
                        <a:t>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5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3067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3</a:t>
                      </a:r>
                      <a:r>
                        <a:rPr lang="en-US" sz="1600" spc="-5">
                          <a:effectLst/>
                        </a:rPr>
                        <a:t>9</a:t>
                      </a:r>
                      <a:r>
                        <a:rPr lang="en-US" sz="1600" spc="5">
                          <a:effectLst/>
                        </a:rPr>
                        <a:t>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81880">
                <a:tc>
                  <a:txBody>
                    <a:bodyPr/>
                    <a:lstStyle/>
                    <a:p>
                      <a:pPr marL="99060" marR="0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 spc="-5">
                          <a:effectLst/>
                        </a:rPr>
                        <a:t>B</a:t>
                      </a:r>
                      <a:r>
                        <a:rPr lang="en-US" sz="1600" spc="5">
                          <a:effectLst/>
                        </a:rPr>
                        <a:t>r</a:t>
                      </a:r>
                      <a:r>
                        <a:rPr lang="en-US" sz="1600" spc="10">
                          <a:effectLst/>
                        </a:rPr>
                        <a:t>o</a:t>
                      </a:r>
                      <a:r>
                        <a:rPr lang="en-US" sz="1600">
                          <a:effectLst/>
                        </a:rPr>
                        <a:t>nx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0195" marR="274955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29.7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74955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54000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38.3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9245" marR="276860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3</a:t>
                      </a:r>
                      <a:r>
                        <a:rPr lang="en-US" sz="1600" spc="-5">
                          <a:effectLst/>
                        </a:rPr>
                        <a:t>9</a:t>
                      </a:r>
                      <a:r>
                        <a:rPr lang="en-US" sz="1600" spc="5">
                          <a:effectLst/>
                        </a:rPr>
                        <a:t>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6705" marR="0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4</a:t>
                      </a:r>
                      <a:r>
                        <a:rPr lang="en-US" sz="1600" spc="-5">
                          <a:effectLst/>
                        </a:rPr>
                        <a:t>2</a:t>
                      </a:r>
                      <a:r>
                        <a:rPr lang="en-US" sz="1600" spc="5">
                          <a:effectLst/>
                        </a:rPr>
                        <a:t>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81880">
                <a:tc>
                  <a:txBody>
                    <a:bodyPr/>
                    <a:lstStyle/>
                    <a:p>
                      <a:pPr marL="99060" marR="0">
                        <a:lnSpc>
                          <a:spcPct val="107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Guttman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2740" marR="351790" algn="ctr">
                        <a:lnSpc>
                          <a:spcPct val="107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---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0200" marR="351790" algn="ctr">
                        <a:lnSpc>
                          <a:spcPct val="107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---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0200" marR="330200" algn="ctr">
                        <a:lnSpc>
                          <a:spcPct val="107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---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1790" marR="354965" algn="ctr">
                        <a:lnSpc>
                          <a:spcPct val="107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---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9250" marR="0">
                        <a:lnSpc>
                          <a:spcPct val="107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---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82824">
                <a:tc>
                  <a:txBody>
                    <a:bodyPr/>
                    <a:lstStyle/>
                    <a:p>
                      <a:pPr marL="99060" marR="0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 spc="-5">
                          <a:effectLst/>
                        </a:rPr>
                        <a:t>H</a:t>
                      </a:r>
                      <a:r>
                        <a:rPr lang="en-US" sz="1600" spc="10">
                          <a:effectLst/>
                        </a:rPr>
                        <a:t>o</a:t>
                      </a:r>
                      <a:r>
                        <a:rPr lang="en-US" sz="1600" spc="5">
                          <a:effectLst/>
                        </a:rPr>
                        <a:t>s</a:t>
                      </a:r>
                      <a:r>
                        <a:rPr lang="en-US" sz="1600">
                          <a:effectLst/>
                        </a:rPr>
                        <a:t>t</a:t>
                      </a:r>
                      <a:r>
                        <a:rPr lang="en-US" sz="1600" spc="-5">
                          <a:effectLst/>
                        </a:rPr>
                        <a:t>os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0195" marR="274955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74955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31.3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54000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49.9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9245" marR="276860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3</a:t>
                      </a:r>
                      <a:r>
                        <a:rPr lang="en-US" sz="1600" spc="-5">
                          <a:effectLst/>
                        </a:rPr>
                        <a:t>3</a:t>
                      </a:r>
                      <a:r>
                        <a:rPr lang="en-US" sz="1600" spc="5">
                          <a:effectLst/>
                        </a:rPr>
                        <a:t>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6705" marR="0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4</a:t>
                      </a:r>
                      <a:r>
                        <a:rPr lang="en-US" sz="1600" spc="-5">
                          <a:effectLst/>
                        </a:rPr>
                        <a:t>1</a:t>
                      </a:r>
                      <a:r>
                        <a:rPr lang="en-US" sz="1600" spc="5">
                          <a:effectLst/>
                        </a:rPr>
                        <a:t>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81880">
                <a:tc>
                  <a:txBody>
                    <a:bodyPr/>
                    <a:lstStyle/>
                    <a:p>
                      <a:pPr marL="99060" marR="0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 spc="-5">
                          <a:effectLst/>
                        </a:rPr>
                        <a:t>K</a:t>
                      </a:r>
                      <a:r>
                        <a:rPr lang="en-US" sz="1600" spc="5">
                          <a:effectLst/>
                        </a:rPr>
                        <a:t>ingsborough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0195" marR="274955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74955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32.8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54000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39.8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9245" marR="276860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5</a:t>
                      </a:r>
                      <a:r>
                        <a:rPr lang="en-US" sz="1600" spc="-5">
                          <a:effectLst/>
                        </a:rPr>
                        <a:t>0</a:t>
                      </a:r>
                      <a:r>
                        <a:rPr lang="en-US" sz="1600" spc="5">
                          <a:effectLst/>
                        </a:rPr>
                        <a:t>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6705" marR="0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5</a:t>
                      </a:r>
                      <a:r>
                        <a:rPr lang="en-US" sz="1600" spc="-5">
                          <a:effectLst/>
                        </a:rPr>
                        <a:t>4</a:t>
                      </a:r>
                      <a:r>
                        <a:rPr lang="en-US" sz="1600" spc="5">
                          <a:effectLst/>
                        </a:rPr>
                        <a:t>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81880">
                <a:tc>
                  <a:txBody>
                    <a:bodyPr/>
                    <a:lstStyle/>
                    <a:p>
                      <a:pPr marL="99060" marR="0">
                        <a:lnSpc>
                          <a:spcPct val="107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LaGu</a:t>
                      </a:r>
                      <a:r>
                        <a:rPr lang="en-US" sz="1600" spc="-5">
                          <a:effectLst/>
                        </a:rPr>
                        <a:t>a</a:t>
                      </a:r>
                      <a:r>
                        <a:rPr lang="en-US" sz="1600" spc="10">
                          <a:effectLst/>
                        </a:rPr>
                        <a:t>r</a:t>
                      </a:r>
                      <a:r>
                        <a:rPr lang="en-US" sz="1600">
                          <a:effectLst/>
                        </a:rPr>
                        <a:t>dia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0195" marR="274955" algn="ctr">
                        <a:lnSpc>
                          <a:spcPct val="107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29.9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74955" algn="ctr">
                        <a:lnSpc>
                          <a:spcPct val="107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54000" algn="ctr">
                        <a:lnSpc>
                          <a:spcPct val="107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37.8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9245" marR="276860" algn="ctr">
                        <a:lnSpc>
                          <a:spcPct val="107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4</a:t>
                      </a:r>
                      <a:r>
                        <a:rPr lang="en-US" sz="1600" spc="-5">
                          <a:effectLst/>
                        </a:rPr>
                        <a:t>2</a:t>
                      </a:r>
                      <a:r>
                        <a:rPr lang="en-US" sz="1600" spc="5">
                          <a:effectLst/>
                        </a:rPr>
                        <a:t>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6705" marR="0">
                        <a:lnSpc>
                          <a:spcPct val="107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4</a:t>
                      </a:r>
                      <a:r>
                        <a:rPr lang="en-US" sz="1600" spc="-5">
                          <a:effectLst/>
                        </a:rPr>
                        <a:t>2</a:t>
                      </a:r>
                      <a:r>
                        <a:rPr lang="en-US" sz="1600" spc="5">
                          <a:effectLst/>
                        </a:rPr>
                        <a:t>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85651">
                <a:tc>
                  <a:txBody>
                    <a:bodyPr/>
                    <a:lstStyle/>
                    <a:p>
                      <a:pPr marL="99060" marR="0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Quee</a:t>
                      </a:r>
                      <a:r>
                        <a:rPr lang="en-US" sz="1600" spc="-5">
                          <a:effectLst/>
                        </a:rPr>
                        <a:t>n</a:t>
                      </a:r>
                      <a:r>
                        <a:rPr lang="en-US" sz="1600" spc="10">
                          <a:effectLst/>
                        </a:rPr>
                        <a:t>s</a:t>
                      </a:r>
                      <a:r>
                        <a:rPr lang="en-US" sz="1600" spc="5">
                          <a:effectLst/>
                        </a:rPr>
                        <a:t>borough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0195" marR="274955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24.7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74955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54000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42.0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9245" marR="276860" algn="ctr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3</a:t>
                      </a:r>
                      <a:r>
                        <a:rPr lang="en-US" sz="1600" spc="-5">
                          <a:effectLst/>
                        </a:rPr>
                        <a:t>6</a:t>
                      </a:r>
                      <a:r>
                        <a:rPr lang="en-US" sz="1600" spc="5">
                          <a:effectLst/>
                        </a:rPr>
                        <a:t>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6705" marR="0">
                        <a:lnSpc>
                          <a:spcPct val="107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4</a:t>
                      </a:r>
                      <a:r>
                        <a:rPr lang="en-US" sz="1600" spc="-5">
                          <a:effectLst/>
                        </a:rPr>
                        <a:t>1</a:t>
                      </a:r>
                      <a:r>
                        <a:rPr lang="en-US" sz="1600" spc="5">
                          <a:effectLst/>
                        </a:rPr>
                        <a:t>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10163">
                <a:tc>
                  <a:txBody>
                    <a:bodyPr/>
                    <a:lstStyle/>
                    <a:p>
                      <a:pPr marL="99060" marR="0">
                        <a:lnSpc>
                          <a:spcPct val="107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</a:t>
                      </a:r>
                      <a:r>
                        <a:rPr lang="en-US" sz="1600" spc="10">
                          <a:effectLst/>
                        </a:rPr>
                        <a:t>o</a:t>
                      </a:r>
                      <a:r>
                        <a:rPr lang="en-US" sz="1600">
                          <a:effectLst/>
                        </a:rPr>
                        <a:t>mmunity</a:t>
                      </a:r>
                      <a:r>
                        <a:rPr lang="en-US" sz="1600" spc="-70">
                          <a:effectLst/>
                        </a:rPr>
                        <a:t> </a:t>
                      </a:r>
                      <a:r>
                        <a:rPr lang="en-US" sz="1600">
                          <a:effectLst/>
                        </a:rPr>
                        <a:t>College</a:t>
                      </a:r>
                      <a:r>
                        <a:rPr lang="en-US" sz="1600" spc="-35">
                          <a:effectLst/>
                        </a:rPr>
                        <a:t> </a:t>
                      </a:r>
                      <a:r>
                        <a:rPr lang="en-US" sz="1600">
                          <a:effectLst/>
                        </a:rPr>
                        <a:t>A</a:t>
                      </a:r>
                      <a:r>
                        <a:rPr lang="en-US" sz="1600" spc="-10">
                          <a:effectLst/>
                        </a:rPr>
                        <a:t>v</a:t>
                      </a:r>
                      <a:r>
                        <a:rPr lang="en-US" sz="1600">
                          <a:effectLst/>
                        </a:rPr>
                        <a:t>e</a:t>
                      </a:r>
                      <a:r>
                        <a:rPr lang="en-US" sz="1600" spc="5">
                          <a:effectLst/>
                        </a:rPr>
                        <a:t>r</a:t>
                      </a:r>
                      <a:r>
                        <a:rPr lang="en-US" sz="1600">
                          <a:effectLst/>
                        </a:rPr>
                        <a:t>age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0195" marR="274955" algn="ctr">
                        <a:lnSpc>
                          <a:spcPct val="107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29.0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74955" algn="ctr">
                        <a:lnSpc>
                          <a:spcPct val="107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29.4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54000" algn="ctr">
                        <a:lnSpc>
                          <a:spcPct val="107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42.6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9245" marR="276860" algn="ctr">
                        <a:lnSpc>
                          <a:spcPct val="107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3</a:t>
                      </a:r>
                      <a:r>
                        <a:rPr lang="en-US" sz="1600" spc="-5">
                          <a:effectLst/>
                        </a:rPr>
                        <a:t>8</a:t>
                      </a:r>
                      <a:r>
                        <a:rPr lang="en-US" sz="1600" spc="5">
                          <a:effectLst/>
                        </a:rPr>
                        <a:t>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6705" marR="0">
                        <a:lnSpc>
                          <a:spcPct val="107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4</a:t>
                      </a:r>
                      <a:r>
                        <a:rPr lang="en-US" sz="1600" spc="-5">
                          <a:effectLst/>
                        </a:rPr>
                        <a:t>2</a:t>
                      </a:r>
                      <a:r>
                        <a:rPr lang="en-US" sz="1600" spc="5">
                          <a:effectLst/>
                        </a:rPr>
                        <a:t>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82616">
                <a:tc>
                  <a:txBody>
                    <a:bodyPr/>
                    <a:lstStyle/>
                    <a:p>
                      <a:pPr marL="0" marR="0">
                        <a:lnSpc>
                          <a:spcPts val="55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9906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</a:t>
                      </a:r>
                      <a:r>
                        <a:rPr lang="en-US" sz="1600" spc="10">
                          <a:effectLst/>
                        </a:rPr>
                        <a:t>n</a:t>
                      </a:r>
                      <a:r>
                        <a:rPr lang="en-US" sz="1600">
                          <a:effectLst/>
                        </a:rPr>
                        <a:t>i</a:t>
                      </a:r>
                      <a:r>
                        <a:rPr lang="en-US" sz="1600" spc="-10">
                          <a:effectLst/>
                        </a:rPr>
                        <a:t>v</a:t>
                      </a:r>
                      <a:r>
                        <a:rPr lang="en-US" sz="1600">
                          <a:effectLst/>
                        </a:rPr>
                        <a:t>ersity</a:t>
                      </a:r>
                      <a:r>
                        <a:rPr lang="en-US" sz="1600" spc="-65">
                          <a:effectLst/>
                        </a:rPr>
                        <a:t> </a:t>
                      </a:r>
                      <a:r>
                        <a:rPr lang="en-US" sz="1600">
                          <a:effectLst/>
                        </a:rPr>
                        <a:t>A</a:t>
                      </a:r>
                      <a:r>
                        <a:rPr lang="en-US" sz="1600" spc="-10">
                          <a:effectLst/>
                        </a:rPr>
                        <a:t>v</a:t>
                      </a:r>
                      <a:r>
                        <a:rPr lang="en-US" sz="1600">
                          <a:effectLst/>
                        </a:rPr>
                        <a:t>erage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55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290195" marR="2749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29.7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55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287655" marR="2749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29.6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55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287655" marR="2540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41.7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55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309245" marR="27686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pc="5">
                          <a:effectLst/>
                        </a:rPr>
                        <a:t>3</a:t>
                      </a:r>
                      <a:r>
                        <a:rPr lang="en-US" sz="1600" spc="-5">
                          <a:effectLst/>
                        </a:rPr>
                        <a:t>8</a:t>
                      </a:r>
                      <a:r>
                        <a:rPr lang="en-US" sz="1600" spc="5">
                          <a:effectLst/>
                        </a:rPr>
                        <a:t>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55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3067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pc="5" dirty="0">
                          <a:effectLst/>
                        </a:rPr>
                        <a:t>4</a:t>
                      </a:r>
                      <a:r>
                        <a:rPr lang="en-US" sz="1600" spc="-5" dirty="0">
                          <a:effectLst/>
                        </a:rPr>
                        <a:t>0</a:t>
                      </a:r>
                      <a:r>
                        <a:rPr lang="en-US" sz="1600" spc="5" dirty="0">
                          <a:effectLst/>
                        </a:rPr>
                        <a:t>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483433" y="-456142"/>
            <a:ext cx="18824332" cy="1369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77744" tIns="203136" rIns="279312" bIns="1777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sng" strike="noStrike" cap="none" normalizeH="0" baseline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Fall 2013</a:t>
            </a:r>
            <a:endParaRPr kumimoji="0" lang="en-US" altLang="en-US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US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97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USIP Interventions – </a:t>
            </a:r>
            <a:r>
              <a:rPr lang="en-US" dirty="0"/>
              <a:t>S</a:t>
            </a:r>
            <a:r>
              <a:rPr lang="en-US" dirty="0" smtClean="0"/>
              <a:t>ummer 2014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7213147"/>
              </p:ext>
            </p:extLst>
          </p:nvPr>
        </p:nvGraphicFramePr>
        <p:xfrm>
          <a:off x="473337" y="1776745"/>
          <a:ext cx="7089290" cy="42252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9313"/>
                <a:gridCol w="3145873"/>
                <a:gridCol w="1904104"/>
              </a:tblGrid>
              <a:tr h="334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Course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Course Title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Pass Rate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334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BE 11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Writing Workshop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50%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334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BE12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Reading Workshop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66%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334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BE16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Intensive Advanced Reading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57%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334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BE17*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Immersion Write Repeats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29%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334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BE18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Immersion Read Repeats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33%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334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BE20*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Usip For Be111/121 Students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30%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334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BE21*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Usip For Be112/122 Students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40%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334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BE22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Usip For Be203/225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21%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334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BE23*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Usip For Be205/226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39%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334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MA10*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Elem Algebra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58%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334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LimeSpring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Elem Algebra -  experimental program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71%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448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REMEDIAL MATH </a:t>
            </a:r>
            <a:r>
              <a:rPr lang="en-US" b="1" dirty="0" smtClean="0"/>
              <a:t>WORKSHOP    </a:t>
            </a:r>
            <a:r>
              <a:rPr lang="en-US" sz="2700" dirty="0" smtClean="0"/>
              <a:t>PILOT </a:t>
            </a:r>
            <a:r>
              <a:rPr lang="en-US" sz="2700" dirty="0"/>
              <a:t>PROJECT</a:t>
            </a:r>
            <a:br>
              <a:rPr lang="en-US" sz="2700" dirty="0"/>
            </a:br>
            <a:r>
              <a:rPr lang="en-US" sz="2700" dirty="0"/>
              <a:t>January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Remedial Math Workshop was designed to increase the number of MA-10 </a:t>
            </a:r>
            <a:r>
              <a:rPr lang="en-US" dirty="0" smtClean="0"/>
              <a:t>multiple repeaters </a:t>
            </a:r>
            <a:r>
              <a:rPr lang="en-US" dirty="0"/>
              <a:t>(failed MA-10 two or more times) and first-time repeaters (failed once and scored </a:t>
            </a:r>
            <a:r>
              <a:rPr lang="en-US" dirty="0" smtClean="0"/>
              <a:t>at least </a:t>
            </a:r>
            <a:r>
              <a:rPr lang="en-US" dirty="0"/>
              <a:t>52 on the CEAFE) who successfully complete MA-10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23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1993"/>
            <a:ext cx="7337612" cy="1358695"/>
          </a:xfrm>
        </p:spPr>
        <p:txBody>
          <a:bodyPr/>
          <a:lstStyle/>
          <a:p>
            <a:r>
              <a:rPr lang="en-US" dirty="0" smtClean="0"/>
              <a:t>Results of the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624809"/>
              </p:ext>
            </p:extLst>
          </p:nvPr>
        </p:nvGraphicFramePr>
        <p:xfrm>
          <a:off x="838200" y="2657140"/>
          <a:ext cx="6928820" cy="2644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5891"/>
                <a:gridCol w="1891043"/>
                <a:gridCol w="1710943"/>
                <a:gridCol w="1710943"/>
              </a:tblGrid>
              <a:tr h="5786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Population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Number Attended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Passed CEAFE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Passed MA 010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30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All students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97%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96%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86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Multiple Repeaters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94%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90%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861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Almost passed CEAFE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100%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015647" y="4226131"/>
            <a:ext cx="1672409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001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Mathematics Learning Center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159305"/>
              </p:ext>
            </p:extLst>
          </p:nvPr>
        </p:nvGraphicFramePr>
        <p:xfrm>
          <a:off x="591672" y="1925619"/>
          <a:ext cx="8623765" cy="1036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1528"/>
                <a:gridCol w="2119256"/>
                <a:gridCol w="2140772"/>
                <a:gridCol w="2212209"/>
              </a:tblGrid>
              <a:tr h="609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July – August 2014 MA 10 USIP Immersion; n= 506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Passed ( 60 or Better)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Scored greater than or equal to 80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Scored greater than or equal to  90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CEAFE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76%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49%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25%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427951"/>
              </p:ext>
            </p:extLst>
          </p:nvPr>
        </p:nvGraphicFramePr>
        <p:xfrm>
          <a:off x="602428" y="3173506"/>
          <a:ext cx="8606118" cy="911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3488"/>
                <a:gridCol w="2133488"/>
                <a:gridCol w="2133488"/>
                <a:gridCol w="2205654"/>
              </a:tblGrid>
              <a:tr h="6077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 January 2015 – MA 10 USIP Immersion; n= 42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Passed (60 or Better)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Scored greater than or equal to 80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Scored greater than or equal to 90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38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CEAFE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90%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74%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48%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-2349500" y="385517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</a:t>
            </a:r>
          </a:p>
        </p:txBody>
      </p:sp>
      <p:sp>
        <p:nvSpPr>
          <p:cNvPr id="7" name="Rectangle 6"/>
          <p:cNvSpPr/>
          <p:nvPr/>
        </p:nvSpPr>
        <p:spPr>
          <a:xfrm>
            <a:off x="564776" y="4796562"/>
            <a:ext cx="85792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Mathematics Learning Center will use S218 to offer more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computer technology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 tutoring and workshops. 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addition, the Math Center will offer more workshops to fulfill the requests for student services.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587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588</Words>
  <Application>Microsoft Office PowerPoint</Application>
  <PresentationFormat>Widescreen</PresentationFormat>
  <Paragraphs>301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Verdana</vt:lpstr>
      <vt:lpstr>Office Theme</vt:lpstr>
      <vt:lpstr>QCC Student Readiness </vt:lpstr>
      <vt:lpstr>Initial Placement</vt:lpstr>
      <vt:lpstr>Placement</vt:lpstr>
      <vt:lpstr>Math Placement Test Results</vt:lpstr>
      <vt:lpstr>Passing Rates in MA 010</vt:lpstr>
      <vt:lpstr>USIP Interventions – Summer 2014</vt:lpstr>
      <vt:lpstr>REMEDIAL MATH WORKSHOP    PILOT PROJECT January 2015</vt:lpstr>
      <vt:lpstr>Results of the Workshop</vt:lpstr>
      <vt:lpstr>Mathematics Learning Center</vt:lpstr>
      <vt:lpstr>Any plans for changes in the near future?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QCC Student Readiness </dc:title>
  <dc:creator>Bertorelli, Joseph</dc:creator>
  <cp:lastModifiedBy>Bertorelli, Joseph</cp:lastModifiedBy>
  <cp:revision>27</cp:revision>
  <dcterms:created xsi:type="dcterms:W3CDTF">2015-03-20T18:54:51Z</dcterms:created>
  <dcterms:modified xsi:type="dcterms:W3CDTF">2015-03-24T19:49:32Z</dcterms:modified>
</cp:coreProperties>
</file>